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3" r:id="rId4"/>
    <p:sldId id="264" r:id="rId5"/>
    <p:sldId id="261" r:id="rId6"/>
    <p:sldId id="278" r:id="rId7"/>
    <p:sldId id="283" r:id="rId8"/>
    <p:sldId id="284" r:id="rId9"/>
    <p:sldId id="285" r:id="rId10"/>
    <p:sldId id="286" r:id="rId11"/>
    <p:sldId id="289" r:id="rId12"/>
    <p:sldId id="270" r:id="rId13"/>
    <p:sldId id="281" r:id="rId14"/>
    <p:sldId id="282" r:id="rId15"/>
    <p:sldId id="273" r:id="rId16"/>
    <p:sldId id="274" r:id="rId17"/>
    <p:sldId id="275" r:id="rId18"/>
    <p:sldId id="279" r:id="rId19"/>
    <p:sldId id="280" r:id="rId20"/>
    <p:sldId id="272"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B01"/>
    <a:srgbClr val="EBDFBD"/>
    <a:srgbClr val="EBD9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6"/>
  </p:normalViewPr>
  <p:slideViewPr>
    <p:cSldViewPr snapToGrid="0">
      <p:cViewPr varScale="1">
        <p:scale>
          <a:sx n="107" d="100"/>
          <a:sy n="107" d="100"/>
        </p:scale>
        <p:origin x="736"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CB3C-382D-4841-46F2-7AFD5495F7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494C3E-A133-B52D-C049-C0F2B69B8A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5A9A1-6EFA-7DDB-DD64-50820EE6523F}"/>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BD860F6A-BFCD-EE0A-64B3-617DFF49E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126F6-E46A-42A8-13FE-615ED1540857}"/>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174732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4917-6E0E-7D78-8C8C-A9B49FFFAB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E1E26-5336-D6D4-500B-260167BBEF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17D11-99AB-EC5B-4483-7C4D72A6C5DD}"/>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E6AE3262-0983-FC74-D06C-C85EDC1E2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B6089-BD5B-4C29-28AE-7A9F92072F65}"/>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399916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25027C-7CD3-A618-5DB3-0CE2869161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60E79-A01D-DCC0-823A-D2ABB3DDBA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32AEC-F01C-26F2-6BB9-33D9433FAF14}"/>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7AF05CA0-0E25-2B76-D2B1-9CF94C5275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3AA58-FF67-D4D0-949C-8BCFA7577AAF}"/>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20468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9FDF-3FE8-242E-5F8E-19F6F779E0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6E7C74-C189-6DEA-4BE3-0420042C86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55CB3-1CE0-71F1-F3A7-FF2BCBCE5A3E}"/>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ECB39211-B724-D788-FD82-13008D393E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12D21-AACA-C122-8AFF-EF9DA07DFC90}"/>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337698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24E3-2D15-A0AC-D8D0-C0ABCF7B05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D0EFAB-2C85-95CB-3EA9-5BD5646B56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BB8349-84F2-055D-CB5D-58AA04F26C92}"/>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AE80F3C7-7477-D951-9E18-6FADCB8A3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84541-07D5-5B7A-BEDB-0D1F515DA5D7}"/>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125053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60E1-EA51-78E7-B9EA-72D1B9532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9E1ED-00CD-81BF-E9FE-687BA9D0E8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014BE1-8956-593E-7D28-30BD4B7BFF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CE7EAD-5B02-E509-42B2-F0FE4B833DC6}"/>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6" name="Footer Placeholder 5">
            <a:extLst>
              <a:ext uri="{FF2B5EF4-FFF2-40B4-BE49-F238E27FC236}">
                <a16:creationId xmlns:a16="http://schemas.microsoft.com/office/drawing/2014/main" id="{39B58262-68B9-EB9C-973F-89A98CFB1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73483-639A-5045-59D7-BDC542038C20}"/>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150420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9344-11D2-C175-4F8A-79E947A630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679438-893D-6EE1-62AC-F54365B14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1D4DF-3D0A-4546-3557-D2CE10BDD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605AEE-2223-C34D-BB3C-5B30EBB2D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F7BD1F-02D4-5079-7E78-0CD744BDC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FEB0B5-DDAA-78F1-1ADE-A4378DE5599D}"/>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8" name="Footer Placeholder 7">
            <a:extLst>
              <a:ext uri="{FF2B5EF4-FFF2-40B4-BE49-F238E27FC236}">
                <a16:creationId xmlns:a16="http://schemas.microsoft.com/office/drawing/2014/main" id="{409C6ABD-38A0-8470-FE4D-C70B9A7879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263FE9-71B2-7DE6-A382-44F6A58D25A7}"/>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334173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16E0D-EFD6-CEFA-8AE1-884F7F830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737C8C-ED31-B182-7713-B3DDD0D9F031}"/>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4" name="Footer Placeholder 3">
            <a:extLst>
              <a:ext uri="{FF2B5EF4-FFF2-40B4-BE49-F238E27FC236}">
                <a16:creationId xmlns:a16="http://schemas.microsoft.com/office/drawing/2014/main" id="{D0077E24-6065-9458-6E77-A5DDCA1F08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BE0A3D-FDEC-F9C2-F121-DE94628E9927}"/>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400267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DF47B4-03C3-743D-0885-DA0D05C5EA16}"/>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3" name="Footer Placeholder 2">
            <a:extLst>
              <a:ext uri="{FF2B5EF4-FFF2-40B4-BE49-F238E27FC236}">
                <a16:creationId xmlns:a16="http://schemas.microsoft.com/office/drawing/2014/main" id="{0166F586-86BD-40B4-4024-5794DC74D6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4BC053-604F-7D8D-3C2E-48F617630711}"/>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17782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3CF25-3464-3203-E809-271B47439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532124-71DF-F658-66DA-3923212D3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5A4752-291A-DFF7-18A6-EF6848FB5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4E05A-36EC-6FD8-1E12-8F8DA6CA22E4}"/>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6" name="Footer Placeholder 5">
            <a:extLst>
              <a:ext uri="{FF2B5EF4-FFF2-40B4-BE49-F238E27FC236}">
                <a16:creationId xmlns:a16="http://schemas.microsoft.com/office/drawing/2014/main" id="{3B409AE1-65E6-71E8-E191-36CF00F35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0D3B65-BB55-279B-8A58-3F1708EBE5C5}"/>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9089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7B64E-4251-4D38-9682-DE2416329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D392C0-5F80-14AB-42AF-61E9E2909B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0F0C7C-88DC-6C10-B0A1-B2EE765D6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3C20CB-0DB5-429D-6875-16A76A7F32F0}"/>
              </a:ext>
            </a:extLst>
          </p:cNvPr>
          <p:cNvSpPr>
            <a:spLocks noGrp="1"/>
          </p:cNvSpPr>
          <p:nvPr>
            <p:ph type="dt" sz="half" idx="10"/>
          </p:nvPr>
        </p:nvSpPr>
        <p:spPr/>
        <p:txBody>
          <a:bodyPr/>
          <a:lstStyle/>
          <a:p>
            <a:fld id="{46A0F103-F0D6-F442-B75D-15054F15DCE3}" type="datetimeFigureOut">
              <a:rPr lang="en-US" smtClean="0"/>
              <a:t>1/1/24</a:t>
            </a:fld>
            <a:endParaRPr lang="en-US"/>
          </a:p>
        </p:txBody>
      </p:sp>
      <p:sp>
        <p:nvSpPr>
          <p:cNvPr id="6" name="Footer Placeholder 5">
            <a:extLst>
              <a:ext uri="{FF2B5EF4-FFF2-40B4-BE49-F238E27FC236}">
                <a16:creationId xmlns:a16="http://schemas.microsoft.com/office/drawing/2014/main" id="{EF08EB28-47C0-D540-E9BC-7FACAAC8C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D76492-EB03-511D-3BB9-3AE8E8D81134}"/>
              </a:ext>
            </a:extLst>
          </p:cNvPr>
          <p:cNvSpPr>
            <a:spLocks noGrp="1"/>
          </p:cNvSpPr>
          <p:nvPr>
            <p:ph type="sldNum" sz="quarter" idx="12"/>
          </p:nvPr>
        </p:nvSpPr>
        <p:spPr/>
        <p:txBody>
          <a:bodyPr/>
          <a:lstStyle/>
          <a:p>
            <a:fld id="{4233FCFD-6CB9-1B40-995D-37EC42DF2BAD}" type="slidenum">
              <a:rPr lang="en-US" smtClean="0"/>
              <a:t>‹#›</a:t>
            </a:fld>
            <a:endParaRPr lang="en-US"/>
          </a:p>
        </p:txBody>
      </p:sp>
    </p:spTree>
    <p:extLst>
      <p:ext uri="{BB962C8B-B14F-4D97-AF65-F5344CB8AC3E}">
        <p14:creationId xmlns:p14="http://schemas.microsoft.com/office/powerpoint/2010/main" val="416800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EA772C-100B-DED6-6ECB-E5D3D0091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4245D-D8D6-644A-383D-8AEEC78D3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E196F-BC82-DC8A-5538-EAF8552DE8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0F103-F0D6-F442-B75D-15054F15DCE3}" type="datetimeFigureOut">
              <a:rPr lang="en-US" smtClean="0"/>
              <a:t>1/1/24</a:t>
            </a:fld>
            <a:endParaRPr lang="en-US"/>
          </a:p>
        </p:txBody>
      </p:sp>
      <p:sp>
        <p:nvSpPr>
          <p:cNvPr id="5" name="Footer Placeholder 4">
            <a:extLst>
              <a:ext uri="{FF2B5EF4-FFF2-40B4-BE49-F238E27FC236}">
                <a16:creationId xmlns:a16="http://schemas.microsoft.com/office/drawing/2014/main" id="{01EF6B2D-1C5A-B8FE-C0F3-D49873D65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A3D029-7316-F1FB-F6CA-ECCD523842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3FCFD-6CB9-1B40-995D-37EC42DF2BAD}" type="slidenum">
              <a:rPr lang="en-US" smtClean="0"/>
              <a:t>‹#›</a:t>
            </a:fld>
            <a:endParaRPr lang="en-US"/>
          </a:p>
        </p:txBody>
      </p:sp>
    </p:spTree>
    <p:extLst>
      <p:ext uri="{BB962C8B-B14F-4D97-AF65-F5344CB8AC3E}">
        <p14:creationId xmlns:p14="http://schemas.microsoft.com/office/powerpoint/2010/main" val="1326905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www.publicdomainpictures.net/view-image.php?image=114154&amp;picture=spring-flower-garden&amp;large=1" TargetMode="External"/><Relationship Id="rId5" Type="http://schemas.openxmlformats.org/officeDocument/2006/relationships/image" Target="../media/image3.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www.publicdomainpictures.net/view-image.php?image=114154&amp;picture=spring-flower-garden&amp;large=1"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publicdomainpictures.net/view-image.php?image=114154&amp;picture=spring-flower-garden&amp;large=1"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publicdomainpictures.net/view-image.php?image=114154&amp;picture=spring-flower-garden&amp;large=1"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www.goodfreephotos.com/bolivia/other-bolivia/flat-ground-and-sky-in-bolivia.jpg.php"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2" name="TextBox 1">
            <a:extLst>
              <a:ext uri="{FF2B5EF4-FFF2-40B4-BE49-F238E27FC236}">
                <a16:creationId xmlns:a16="http://schemas.microsoft.com/office/drawing/2014/main" id="{16E472F2-B7A0-CBB9-420B-B475AAEB70C5}"/>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291793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6124754"/>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I rob the </a:t>
            </a:r>
            <a:r>
              <a:rPr lang="en-US" sz="4000" b="1" dirty="0">
                <a:solidFill>
                  <a:srgbClr val="C00000"/>
                </a:solidFill>
              </a:rPr>
              <a:t>congregation</a:t>
            </a:r>
            <a:r>
              <a:rPr lang="en-US" sz="4000" b="1" dirty="0"/>
              <a:t> of my influence</a:t>
            </a:r>
          </a:p>
          <a:p>
            <a:endParaRPr lang="en-US" sz="2000" b="1" dirty="0"/>
          </a:p>
          <a:p>
            <a:r>
              <a:rPr lang="en-US" sz="4000" b="1" dirty="0"/>
              <a:t>	I rob </a:t>
            </a:r>
            <a:r>
              <a:rPr lang="en-US" sz="4000" b="1" dirty="0">
                <a:solidFill>
                  <a:srgbClr val="C00000"/>
                </a:solidFill>
              </a:rPr>
              <a:t>others</a:t>
            </a:r>
            <a:r>
              <a:rPr lang="en-US" sz="4000" b="1" dirty="0"/>
              <a:t> of my encouragement</a:t>
            </a:r>
          </a:p>
          <a:p>
            <a:endParaRPr lang="en-US" sz="2000" b="1" dirty="0"/>
          </a:p>
          <a:p>
            <a:r>
              <a:rPr lang="en-US" sz="4000" b="1" dirty="0"/>
              <a:t>	I rob </a:t>
            </a:r>
            <a:r>
              <a:rPr lang="en-US" sz="4000" b="1" dirty="0">
                <a:solidFill>
                  <a:srgbClr val="C00000"/>
                </a:solidFill>
              </a:rPr>
              <a:t>myself</a:t>
            </a:r>
            <a:r>
              <a:rPr lang="en-US" sz="4000" b="1" dirty="0"/>
              <a:t> of personal edification</a:t>
            </a:r>
          </a:p>
          <a:p>
            <a:endParaRPr lang="en-US" sz="2000" b="1" dirty="0"/>
          </a:p>
          <a:p>
            <a:r>
              <a:rPr lang="en-US" sz="4000" b="1" dirty="0"/>
              <a:t>	I rob </a:t>
            </a:r>
            <a:r>
              <a:rPr lang="en-US" sz="4000" b="1" dirty="0">
                <a:solidFill>
                  <a:srgbClr val="C00000"/>
                </a:solidFill>
              </a:rPr>
              <a:t>my family </a:t>
            </a:r>
            <a:r>
              <a:rPr lang="en-US" sz="4000" b="1" dirty="0"/>
              <a:t>of learning commitment to God</a:t>
            </a:r>
          </a:p>
          <a:p>
            <a:endParaRPr lang="en-US" sz="2000" b="1" dirty="0"/>
          </a:p>
          <a:p>
            <a:r>
              <a:rPr lang="en-US" sz="4000" b="1" dirty="0"/>
              <a:t>	I rob </a:t>
            </a:r>
            <a:r>
              <a:rPr lang="en-US" sz="4000" b="1" dirty="0">
                <a:solidFill>
                  <a:srgbClr val="C00000"/>
                </a:solidFill>
              </a:rPr>
              <a:t>God</a:t>
            </a:r>
            <a:r>
              <a:rPr lang="en-US" sz="4000" b="1" dirty="0"/>
              <a:t> of the opportunity to glorify Him</a:t>
            </a:r>
          </a:p>
          <a:p>
            <a:endParaRPr lang="en-US" sz="4000" b="1" dirty="0"/>
          </a:p>
          <a:p>
            <a:endParaRPr lang="en-US" sz="4000" b="1" dirty="0"/>
          </a:p>
        </p:txBody>
      </p:sp>
    </p:spTree>
    <p:extLst>
      <p:ext uri="{BB962C8B-B14F-4D97-AF65-F5344CB8AC3E}">
        <p14:creationId xmlns:p14="http://schemas.microsoft.com/office/powerpoint/2010/main" val="322867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6124754"/>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a:t>
            </a:r>
            <a:r>
              <a:rPr lang="en-US" sz="4000" b="1" dirty="0">
                <a:solidFill>
                  <a:schemeClr val="bg2">
                    <a:lumMod val="50000"/>
                  </a:schemeClr>
                </a:solidFill>
              </a:rPr>
              <a:t>I rob the congregation of my influence</a:t>
            </a:r>
          </a:p>
          <a:p>
            <a:endParaRPr lang="en-US" sz="2000" b="1" dirty="0">
              <a:solidFill>
                <a:schemeClr val="bg2">
                  <a:lumMod val="50000"/>
                </a:schemeClr>
              </a:solidFill>
            </a:endParaRPr>
          </a:p>
          <a:p>
            <a:r>
              <a:rPr lang="en-US" sz="4000" b="1" dirty="0">
                <a:solidFill>
                  <a:schemeClr val="bg2">
                    <a:lumMod val="50000"/>
                  </a:schemeClr>
                </a:solidFill>
              </a:rPr>
              <a:t>	I rob others of my encouragement</a:t>
            </a:r>
          </a:p>
          <a:p>
            <a:endParaRPr lang="en-US" sz="2000" b="1" dirty="0">
              <a:solidFill>
                <a:schemeClr val="bg2">
                  <a:lumMod val="50000"/>
                </a:schemeClr>
              </a:solidFill>
            </a:endParaRPr>
          </a:p>
          <a:p>
            <a:r>
              <a:rPr lang="en-US" sz="4000" b="1" dirty="0">
                <a:solidFill>
                  <a:schemeClr val="bg2">
                    <a:lumMod val="50000"/>
                  </a:schemeClr>
                </a:solidFill>
              </a:rPr>
              <a:t>	I rob myself of personal edification</a:t>
            </a:r>
          </a:p>
          <a:p>
            <a:endParaRPr lang="en-US" sz="2000" b="1" dirty="0">
              <a:solidFill>
                <a:schemeClr val="bg2">
                  <a:lumMod val="50000"/>
                </a:schemeClr>
              </a:solidFill>
            </a:endParaRPr>
          </a:p>
          <a:p>
            <a:r>
              <a:rPr lang="en-US" sz="4000" b="1" dirty="0">
                <a:solidFill>
                  <a:schemeClr val="bg2">
                    <a:lumMod val="50000"/>
                  </a:schemeClr>
                </a:solidFill>
              </a:rPr>
              <a:t>	I rob my family of learning commitment to God</a:t>
            </a:r>
          </a:p>
          <a:p>
            <a:endParaRPr lang="en-US" sz="2000" b="1" dirty="0">
              <a:solidFill>
                <a:schemeClr val="bg2">
                  <a:lumMod val="50000"/>
                </a:schemeClr>
              </a:solidFill>
            </a:endParaRPr>
          </a:p>
          <a:p>
            <a:r>
              <a:rPr lang="en-US" sz="4000" b="1" dirty="0">
                <a:solidFill>
                  <a:schemeClr val="bg2">
                    <a:lumMod val="50000"/>
                  </a:schemeClr>
                </a:solidFill>
              </a:rPr>
              <a:t>	I rob God of the opportunity to glorify Him</a:t>
            </a:r>
          </a:p>
          <a:p>
            <a:endParaRPr lang="en-US" sz="4000" b="1" dirty="0">
              <a:solidFill>
                <a:schemeClr val="accent4">
                  <a:lumMod val="75000"/>
                </a:schemeClr>
              </a:solidFill>
            </a:endParaRPr>
          </a:p>
          <a:p>
            <a:endParaRPr lang="en-US" sz="4000" b="1" dirty="0"/>
          </a:p>
        </p:txBody>
      </p:sp>
      <p:sp>
        <p:nvSpPr>
          <p:cNvPr id="2" name="TextBox 1">
            <a:extLst>
              <a:ext uri="{FF2B5EF4-FFF2-40B4-BE49-F238E27FC236}">
                <a16:creationId xmlns:a16="http://schemas.microsoft.com/office/drawing/2014/main" id="{7C75864D-EA9A-AE3C-C499-F133D4E73A94}"/>
              </a:ext>
            </a:extLst>
          </p:cNvPr>
          <p:cNvSpPr txBox="1"/>
          <p:nvPr/>
        </p:nvSpPr>
        <p:spPr>
          <a:xfrm rot="20742774">
            <a:off x="1228168" y="2526475"/>
            <a:ext cx="9476509" cy="2862322"/>
          </a:xfrm>
          <a:prstGeom prst="rect">
            <a:avLst/>
          </a:prstGeom>
          <a:solidFill>
            <a:schemeClr val="accent2">
              <a:lumMod val="75000"/>
            </a:schemeClr>
          </a:solidFill>
        </p:spPr>
        <p:txBody>
          <a:bodyPr wrap="square" rtlCol="0">
            <a:spAutoFit/>
          </a:bodyPr>
          <a:lstStyle/>
          <a:p>
            <a:pPr algn="ctr"/>
            <a:endParaRPr lang="en-US" sz="6000" dirty="0"/>
          </a:p>
          <a:p>
            <a:pPr algn="ctr"/>
            <a:r>
              <a:rPr lang="en-US" sz="6000" b="1" dirty="0">
                <a:solidFill>
                  <a:schemeClr val="bg1"/>
                </a:solidFill>
                <a:highlight>
                  <a:srgbClr val="000080"/>
                </a:highlight>
              </a:rPr>
              <a:t>Is Any of This Untrue ?</a:t>
            </a:r>
          </a:p>
          <a:p>
            <a:pPr algn="ctr"/>
            <a:endParaRPr lang="en-US" sz="6000" dirty="0"/>
          </a:p>
        </p:txBody>
      </p:sp>
    </p:spTree>
    <p:extLst>
      <p:ext uri="{BB962C8B-B14F-4D97-AF65-F5344CB8AC3E}">
        <p14:creationId xmlns:p14="http://schemas.microsoft.com/office/powerpoint/2010/main" val="66421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solidFill>
                  <a:schemeClr val="accent4">
                    <a:lumMod val="20000"/>
                    <a:lumOff val="80000"/>
                  </a:schemeClr>
                </a:solidFill>
              </a:rPr>
              <a:t>    	</a:t>
            </a: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a:p>
            <a:endParaRPr lang="en-US" sz="4000" b="1" dirty="0">
              <a:solidFill>
                <a:schemeClr val="accent4">
                  <a:lumMod val="20000"/>
                  <a:lumOff val="80000"/>
                </a:schemeClr>
              </a:solidFill>
            </a:endParaRPr>
          </a:p>
        </p:txBody>
      </p:sp>
      <p:sp>
        <p:nvSpPr>
          <p:cNvPr id="2" name="TextBox 1">
            <a:extLst>
              <a:ext uri="{FF2B5EF4-FFF2-40B4-BE49-F238E27FC236}">
                <a16:creationId xmlns:a16="http://schemas.microsoft.com/office/drawing/2014/main" id="{DE28B0B7-4BB1-35A2-0FA4-52C8846C7862}"/>
              </a:ext>
            </a:extLst>
          </p:cNvPr>
          <p:cNvSpPr txBox="1"/>
          <p:nvPr/>
        </p:nvSpPr>
        <p:spPr>
          <a:xfrm>
            <a:off x="1163782" y="1721922"/>
            <a:ext cx="8811491" cy="4401205"/>
          </a:xfrm>
          <a:prstGeom prst="rect">
            <a:avLst/>
          </a:prstGeom>
          <a:noFill/>
        </p:spPr>
        <p:txBody>
          <a:bodyPr wrap="square" rtlCol="0">
            <a:spAutoFit/>
          </a:bodyPr>
          <a:lstStyle/>
          <a:p>
            <a:r>
              <a:rPr lang="en-US" sz="4000" dirty="0"/>
              <a:t>“Let us consider one another in order to </a:t>
            </a:r>
            <a:r>
              <a:rPr lang="en-US" sz="4000" u="sng" dirty="0"/>
              <a:t>stir up love and good works</a:t>
            </a:r>
            <a:r>
              <a:rPr lang="en-US" sz="4000" dirty="0"/>
              <a:t>, </a:t>
            </a:r>
            <a:r>
              <a:rPr lang="en-US" sz="4000" dirty="0">
                <a:solidFill>
                  <a:srgbClr val="EBDFBD"/>
                </a:solidFill>
              </a:rPr>
              <a:t>not forsaking the assembling of ourselves together (as is the manner of some), but </a:t>
            </a:r>
            <a:r>
              <a:rPr lang="en-US" sz="4000" b="1" dirty="0">
                <a:solidFill>
                  <a:srgbClr val="EBDFBD"/>
                </a:solidFill>
              </a:rPr>
              <a:t>exhorting </a:t>
            </a:r>
            <a:r>
              <a:rPr lang="en-US" sz="4000" dirty="0">
                <a:solidFill>
                  <a:srgbClr val="EBDFBD"/>
                </a:solidFill>
              </a:rPr>
              <a:t>one another, and so much the more as you see the day approaching.”</a:t>
            </a:r>
          </a:p>
          <a:p>
            <a:r>
              <a:rPr lang="en-US" sz="4000" dirty="0"/>
              <a:t>				</a:t>
            </a:r>
            <a:r>
              <a:rPr lang="en-US" sz="4000" b="1" i="1" dirty="0"/>
              <a:t>- Hebrews 10:24,25</a:t>
            </a:r>
          </a:p>
        </p:txBody>
      </p:sp>
    </p:spTree>
    <p:extLst>
      <p:ext uri="{BB962C8B-B14F-4D97-AF65-F5344CB8AC3E}">
        <p14:creationId xmlns:p14="http://schemas.microsoft.com/office/powerpoint/2010/main" val="3323852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
        <p:nvSpPr>
          <p:cNvPr id="2" name="TextBox 1">
            <a:extLst>
              <a:ext uri="{FF2B5EF4-FFF2-40B4-BE49-F238E27FC236}">
                <a16:creationId xmlns:a16="http://schemas.microsoft.com/office/drawing/2014/main" id="{DE28B0B7-4BB1-35A2-0FA4-52C8846C7862}"/>
              </a:ext>
            </a:extLst>
          </p:cNvPr>
          <p:cNvSpPr txBox="1"/>
          <p:nvPr/>
        </p:nvSpPr>
        <p:spPr>
          <a:xfrm>
            <a:off x="1163782" y="1721922"/>
            <a:ext cx="8811491" cy="4401205"/>
          </a:xfrm>
          <a:prstGeom prst="rect">
            <a:avLst/>
          </a:prstGeom>
          <a:noFill/>
        </p:spPr>
        <p:txBody>
          <a:bodyPr wrap="square" rtlCol="0">
            <a:spAutoFit/>
          </a:bodyPr>
          <a:lstStyle/>
          <a:p>
            <a:r>
              <a:rPr lang="en-US" sz="4000" dirty="0"/>
              <a:t>“Let us consider one another in order to stir up love and good works, </a:t>
            </a:r>
            <a:r>
              <a:rPr lang="en-US" sz="4000" u="sng" dirty="0"/>
              <a:t>not forsaking the assembling of ourselves together </a:t>
            </a:r>
            <a:r>
              <a:rPr lang="en-US" sz="4000" dirty="0"/>
              <a:t>(as is the manner of some), </a:t>
            </a:r>
            <a:r>
              <a:rPr lang="en-US" sz="4000" dirty="0">
                <a:solidFill>
                  <a:srgbClr val="EBDFBD"/>
                </a:solidFill>
              </a:rPr>
              <a:t>but </a:t>
            </a:r>
            <a:r>
              <a:rPr lang="en-US" sz="4000" b="1" dirty="0">
                <a:solidFill>
                  <a:srgbClr val="EBDFBD"/>
                </a:solidFill>
              </a:rPr>
              <a:t>exhorting </a:t>
            </a:r>
            <a:r>
              <a:rPr lang="en-US" sz="4000" dirty="0">
                <a:solidFill>
                  <a:srgbClr val="EBDFBD"/>
                </a:solidFill>
              </a:rPr>
              <a:t>one another, and so much the more as you see the day approaching.”</a:t>
            </a:r>
          </a:p>
          <a:p>
            <a:r>
              <a:rPr lang="en-US" sz="4000" dirty="0"/>
              <a:t>				</a:t>
            </a:r>
            <a:r>
              <a:rPr lang="en-US" sz="4000" b="1" i="1" dirty="0"/>
              <a:t>- Hebrews 10:24,25</a:t>
            </a:r>
          </a:p>
        </p:txBody>
      </p:sp>
    </p:spTree>
    <p:extLst>
      <p:ext uri="{BB962C8B-B14F-4D97-AF65-F5344CB8AC3E}">
        <p14:creationId xmlns:p14="http://schemas.microsoft.com/office/powerpoint/2010/main" val="3074666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
        <p:nvSpPr>
          <p:cNvPr id="2" name="TextBox 1">
            <a:extLst>
              <a:ext uri="{FF2B5EF4-FFF2-40B4-BE49-F238E27FC236}">
                <a16:creationId xmlns:a16="http://schemas.microsoft.com/office/drawing/2014/main" id="{DE28B0B7-4BB1-35A2-0FA4-52C8846C7862}"/>
              </a:ext>
            </a:extLst>
          </p:cNvPr>
          <p:cNvSpPr txBox="1"/>
          <p:nvPr/>
        </p:nvSpPr>
        <p:spPr>
          <a:xfrm>
            <a:off x="1163782" y="1721922"/>
            <a:ext cx="8811491" cy="4401205"/>
          </a:xfrm>
          <a:prstGeom prst="rect">
            <a:avLst/>
          </a:prstGeom>
          <a:noFill/>
        </p:spPr>
        <p:txBody>
          <a:bodyPr wrap="square" rtlCol="0">
            <a:spAutoFit/>
          </a:bodyPr>
          <a:lstStyle/>
          <a:p>
            <a:r>
              <a:rPr lang="en-US" sz="4000" dirty="0"/>
              <a:t>“Let us consider one another in order to stir up love and good works, not forsaking the assembling of ourselves together (as is the manner of some), but </a:t>
            </a:r>
            <a:r>
              <a:rPr lang="en-US" sz="4000" b="1" u="sng" dirty="0"/>
              <a:t>exhorting </a:t>
            </a:r>
            <a:r>
              <a:rPr lang="en-US" sz="4000" u="sng" dirty="0"/>
              <a:t>one another</a:t>
            </a:r>
            <a:r>
              <a:rPr lang="en-US" sz="4000" dirty="0"/>
              <a:t>, </a:t>
            </a:r>
            <a:r>
              <a:rPr lang="en-US" sz="4000" dirty="0">
                <a:solidFill>
                  <a:srgbClr val="EBDFBD"/>
                </a:solidFill>
              </a:rPr>
              <a:t>and so much the more as you see the day approaching.”</a:t>
            </a:r>
          </a:p>
          <a:p>
            <a:r>
              <a:rPr lang="en-US" sz="4000" dirty="0"/>
              <a:t>				</a:t>
            </a:r>
            <a:r>
              <a:rPr lang="en-US" sz="4000" b="1" i="1" dirty="0"/>
              <a:t>- Hebrews 10:24,25</a:t>
            </a:r>
          </a:p>
        </p:txBody>
      </p:sp>
    </p:spTree>
    <p:extLst>
      <p:ext uri="{BB962C8B-B14F-4D97-AF65-F5344CB8AC3E}">
        <p14:creationId xmlns:p14="http://schemas.microsoft.com/office/powerpoint/2010/main" val="352997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5F01AC-101A-BEA2-A9D2-3F156F930FCF}"/>
              </a:ext>
            </a:extLst>
          </p:cNvPr>
          <p:cNvSpPr txBox="1"/>
          <p:nvPr/>
        </p:nvSpPr>
        <p:spPr>
          <a:xfrm>
            <a:off x="0" y="0"/>
            <a:ext cx="12192000" cy="7417415"/>
          </a:xfrm>
          <a:prstGeom prst="rect">
            <a:avLst/>
          </a:prstGeom>
          <a:solidFill>
            <a:schemeClr val="tx1"/>
          </a:solidFill>
        </p:spPr>
        <p:txBody>
          <a:bodyPr wrap="square" rtlCol="0">
            <a:spAutoFit/>
          </a:bodyPr>
          <a:lstStyle/>
          <a:p>
            <a:endParaRPr lang="en-US" dirty="0"/>
          </a:p>
          <a:p>
            <a:endParaRPr lang="en-US" dirty="0"/>
          </a:p>
          <a:p>
            <a:r>
              <a:rPr lang="en-US" sz="4000" b="1" dirty="0">
                <a:solidFill>
                  <a:srgbClr val="FFFF00"/>
                </a:solidFill>
              </a:rPr>
              <a:t>Exhort</a:t>
            </a:r>
            <a:r>
              <a:rPr lang="en-US" sz="4000" b="1" dirty="0">
                <a:solidFill>
                  <a:srgbClr val="00B0F0"/>
                </a:solidFill>
              </a:rPr>
              <a:t> </a:t>
            </a:r>
            <a:r>
              <a:rPr lang="en-US" sz="4000" dirty="0">
                <a:solidFill>
                  <a:schemeClr val="bg1"/>
                </a:solidFill>
              </a:rPr>
              <a:t>– (</a:t>
            </a:r>
            <a:r>
              <a:rPr lang="en-US" sz="4000" dirty="0" err="1">
                <a:solidFill>
                  <a:schemeClr val="bg1"/>
                </a:solidFill>
              </a:rPr>
              <a:t>gk</a:t>
            </a:r>
            <a:r>
              <a:rPr lang="en-US" sz="4000" dirty="0">
                <a:solidFill>
                  <a:schemeClr val="bg1"/>
                </a:solidFill>
              </a:rPr>
              <a:t>) </a:t>
            </a:r>
            <a:r>
              <a:rPr lang="en-US" sz="4000" i="1" dirty="0" err="1">
                <a:solidFill>
                  <a:srgbClr val="00B0F0"/>
                </a:solidFill>
              </a:rPr>
              <a:t>Parakaleo</a:t>
            </a:r>
            <a:r>
              <a:rPr lang="en-US" sz="4000" dirty="0">
                <a:solidFill>
                  <a:schemeClr val="bg1"/>
                </a:solidFill>
              </a:rPr>
              <a:t> = to call on, entreat, beseech, to admonish, urge one to pursue some course of conduct (always prospective, looking to the future, in contrast to the meaning of comfort, which is retrospective, having to do with trial experienced).</a:t>
            </a:r>
          </a:p>
          <a:p>
            <a:endParaRPr lang="en-US" sz="4000" dirty="0">
              <a:solidFill>
                <a:schemeClr val="bg1"/>
              </a:solidFill>
            </a:endParaRPr>
          </a:p>
          <a:p>
            <a:r>
              <a:rPr lang="en-US" sz="4000" b="1" dirty="0">
                <a:solidFill>
                  <a:srgbClr val="FFFF00"/>
                </a:solidFill>
              </a:rPr>
              <a:t>Comforter</a:t>
            </a:r>
            <a:r>
              <a:rPr lang="en-US" sz="4000" dirty="0">
                <a:solidFill>
                  <a:schemeClr val="bg1"/>
                </a:solidFill>
              </a:rPr>
              <a:t> – (</a:t>
            </a:r>
            <a:r>
              <a:rPr lang="en-US" sz="4000" dirty="0" err="1">
                <a:solidFill>
                  <a:schemeClr val="bg1"/>
                </a:solidFill>
              </a:rPr>
              <a:t>gk</a:t>
            </a:r>
            <a:r>
              <a:rPr lang="en-US" sz="4000" dirty="0">
                <a:solidFill>
                  <a:schemeClr val="bg1"/>
                </a:solidFill>
              </a:rPr>
              <a:t>) </a:t>
            </a:r>
            <a:r>
              <a:rPr lang="en-US" sz="4000" i="1" dirty="0" err="1">
                <a:solidFill>
                  <a:srgbClr val="00B0F0"/>
                </a:solidFill>
              </a:rPr>
              <a:t>Parakletos</a:t>
            </a:r>
            <a:r>
              <a:rPr lang="en-US" sz="4000" dirty="0">
                <a:solidFill>
                  <a:schemeClr val="bg1"/>
                </a:solidFill>
              </a:rPr>
              <a:t> = In a court of law it means an advocate, intercessor…in the widest sense, a nurturer, comforter, consoler.</a:t>
            </a:r>
          </a:p>
          <a:p>
            <a:endParaRPr lang="en-US" sz="4000" dirty="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2112606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
        <p:nvSpPr>
          <p:cNvPr id="2" name="TextBox 1">
            <a:extLst>
              <a:ext uri="{FF2B5EF4-FFF2-40B4-BE49-F238E27FC236}">
                <a16:creationId xmlns:a16="http://schemas.microsoft.com/office/drawing/2014/main" id="{DE28B0B7-4BB1-35A2-0FA4-52C8846C7862}"/>
              </a:ext>
            </a:extLst>
          </p:cNvPr>
          <p:cNvSpPr txBox="1"/>
          <p:nvPr/>
        </p:nvSpPr>
        <p:spPr>
          <a:xfrm>
            <a:off x="1163782" y="1721922"/>
            <a:ext cx="8811491" cy="4401205"/>
          </a:xfrm>
          <a:prstGeom prst="rect">
            <a:avLst/>
          </a:prstGeom>
          <a:noFill/>
        </p:spPr>
        <p:txBody>
          <a:bodyPr wrap="square" rtlCol="0">
            <a:spAutoFit/>
          </a:bodyPr>
          <a:lstStyle/>
          <a:p>
            <a:r>
              <a:rPr lang="en-US" sz="4000" dirty="0"/>
              <a:t>“Let us consider one another in order to stir up love and good works, not forsaking the assembling of ourselves together (as is the manner of some), but </a:t>
            </a:r>
            <a:r>
              <a:rPr lang="en-US" sz="4000" b="1" dirty="0"/>
              <a:t>exhorting </a:t>
            </a:r>
            <a:r>
              <a:rPr lang="en-US" sz="4000" dirty="0"/>
              <a:t>one another, and so much the more as you see </a:t>
            </a:r>
            <a:r>
              <a:rPr lang="en-US" sz="4000" u="sng" dirty="0"/>
              <a:t>the day approaching</a:t>
            </a:r>
            <a:r>
              <a:rPr lang="en-US" sz="4000" dirty="0"/>
              <a:t>.”</a:t>
            </a:r>
          </a:p>
          <a:p>
            <a:r>
              <a:rPr lang="en-US" sz="4000" dirty="0"/>
              <a:t>				</a:t>
            </a:r>
            <a:r>
              <a:rPr lang="en-US" sz="4000" b="1" i="1" dirty="0"/>
              <a:t>- Hebrews 10:24,25</a:t>
            </a:r>
          </a:p>
        </p:txBody>
      </p:sp>
      <p:sp>
        <p:nvSpPr>
          <p:cNvPr id="3" name="TextBox 2">
            <a:extLst>
              <a:ext uri="{FF2B5EF4-FFF2-40B4-BE49-F238E27FC236}">
                <a16:creationId xmlns:a16="http://schemas.microsoft.com/office/drawing/2014/main" id="{64F909D6-117F-D97A-933F-F07D50C68C6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Tree>
    <p:extLst>
      <p:ext uri="{BB962C8B-B14F-4D97-AF65-F5344CB8AC3E}">
        <p14:creationId xmlns:p14="http://schemas.microsoft.com/office/powerpoint/2010/main" val="962463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D9EE65-7DA7-E6B4-EF54-AA246C9F985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9" name="TextBox 8">
            <a:extLst>
              <a:ext uri="{FF2B5EF4-FFF2-40B4-BE49-F238E27FC236}">
                <a16:creationId xmlns:a16="http://schemas.microsoft.com/office/drawing/2014/main" id="{5448F0D9-1594-FC15-D1F5-15537F94F4D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
        <p:nvSpPr>
          <p:cNvPr id="10" name="TextBox 9">
            <a:extLst>
              <a:ext uri="{FF2B5EF4-FFF2-40B4-BE49-F238E27FC236}">
                <a16:creationId xmlns:a16="http://schemas.microsoft.com/office/drawing/2014/main" id="{45CA7795-4C25-CFBD-E9ED-C5B0BD447192}"/>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11" name="TextBox 10">
            <a:extLst>
              <a:ext uri="{FF2B5EF4-FFF2-40B4-BE49-F238E27FC236}">
                <a16:creationId xmlns:a16="http://schemas.microsoft.com/office/drawing/2014/main" id="{EC8FC9C9-8852-7A4A-23D9-8B4DDB8C5576}"/>
              </a:ext>
            </a:extLst>
          </p:cNvPr>
          <p:cNvSpPr txBox="1"/>
          <p:nvPr/>
        </p:nvSpPr>
        <p:spPr>
          <a:xfrm>
            <a:off x="2714625" y="2357438"/>
            <a:ext cx="6486525" cy="1446550"/>
          </a:xfrm>
          <a:prstGeom prst="rect">
            <a:avLst/>
          </a:prstGeom>
          <a:noFill/>
        </p:spPr>
        <p:txBody>
          <a:bodyPr wrap="square" rtlCol="0">
            <a:spAutoFit/>
          </a:bodyPr>
          <a:lstStyle/>
          <a:p>
            <a:pPr algn="ctr"/>
            <a:r>
              <a:rPr lang="en-US" sz="8800" b="1" dirty="0"/>
              <a:t>2024</a:t>
            </a:r>
          </a:p>
        </p:txBody>
      </p:sp>
    </p:spTree>
    <p:extLst>
      <p:ext uri="{BB962C8B-B14F-4D97-AF65-F5344CB8AC3E}">
        <p14:creationId xmlns:p14="http://schemas.microsoft.com/office/powerpoint/2010/main" val="2405917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D9EE65-7DA7-E6B4-EF54-AA246C9F985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9" name="TextBox 8">
            <a:extLst>
              <a:ext uri="{FF2B5EF4-FFF2-40B4-BE49-F238E27FC236}">
                <a16:creationId xmlns:a16="http://schemas.microsoft.com/office/drawing/2014/main" id="{5448F0D9-1594-FC15-D1F5-15537F94F4D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pic>
        <p:nvPicPr>
          <p:cNvPr id="3" name="Picture 2">
            <a:extLst>
              <a:ext uri="{FF2B5EF4-FFF2-40B4-BE49-F238E27FC236}">
                <a16:creationId xmlns:a16="http://schemas.microsoft.com/office/drawing/2014/main" id="{014A590B-57DF-7916-08BA-D5ED5C0808AF}"/>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0" y="1085850"/>
            <a:ext cx="12172951" cy="5740537"/>
          </a:xfrm>
          <a:prstGeom prst="rect">
            <a:avLst/>
          </a:prstGeom>
        </p:spPr>
      </p:pic>
      <p:sp>
        <p:nvSpPr>
          <p:cNvPr id="6" name="TextBox 5">
            <a:extLst>
              <a:ext uri="{FF2B5EF4-FFF2-40B4-BE49-F238E27FC236}">
                <a16:creationId xmlns:a16="http://schemas.microsoft.com/office/drawing/2014/main" id="{276CDD7E-93B2-995B-27E4-1072EDE6BB65}"/>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Tree>
    <p:extLst>
      <p:ext uri="{BB962C8B-B14F-4D97-AF65-F5344CB8AC3E}">
        <p14:creationId xmlns:p14="http://schemas.microsoft.com/office/powerpoint/2010/main" val="125533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4000"/>
                                        <p:tgtEl>
                                          <p:spTgt spid="3"/>
                                        </p:tgtEl>
                                      </p:cBhvr>
                                    </p:animEffect>
                                  </p:childTnLst>
                                </p:cTn>
                              </p:par>
                              <p:par>
                                <p:cTn id="8" presetID="9" presetClass="exit" presetSubtype="0" fill="hold" grpId="0" nodeType="withEffect">
                                  <p:stCondLst>
                                    <p:cond delay="0"/>
                                  </p:stCondLst>
                                  <p:childTnLst>
                                    <p:animEffect transition="out" filter="dissolve">
                                      <p:cBhvr>
                                        <p:cTn id="9" dur="4000"/>
                                        <p:tgtEl>
                                          <p:spTgt spid="6"/>
                                        </p:tgtEl>
                                      </p:cBhvr>
                                    </p:animEffect>
                                    <p:set>
                                      <p:cBhvr>
                                        <p:cTn id="10" dur="1" fill="hold">
                                          <p:stCondLst>
                                            <p:cond delay="3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9428B1-1118-313D-9E6F-C36C600D5D6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3174"/>
            <a:ext cx="12197652" cy="6854825"/>
          </a:xfrm>
          <a:prstGeom prst="rect">
            <a:avLst/>
          </a:prstGeom>
        </p:spPr>
      </p:pic>
    </p:spTree>
    <p:extLst>
      <p:ext uri="{BB962C8B-B14F-4D97-AF65-F5344CB8AC3E}">
        <p14:creationId xmlns:p14="http://schemas.microsoft.com/office/powerpoint/2010/main" val="1607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940088"/>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No matter how hard the effort to deny it, 	attendance is an indication of faithfulness.</a:t>
            </a:r>
          </a:p>
          <a:p>
            <a:endParaRPr lang="en-US" sz="2000" b="1" dirty="0"/>
          </a:p>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2912063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0ED848-D60F-372B-470E-F38B797F6F6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3174"/>
            <a:ext cx="12197652" cy="6854825"/>
          </a:xfrm>
          <a:prstGeom prst="rect">
            <a:avLst/>
          </a:prstGeom>
        </p:spPr>
      </p:pic>
      <p:sp>
        <p:nvSpPr>
          <p:cNvPr id="2" name="TextBox 1">
            <a:extLst>
              <a:ext uri="{FF2B5EF4-FFF2-40B4-BE49-F238E27FC236}">
                <a16:creationId xmlns:a16="http://schemas.microsoft.com/office/drawing/2014/main" id="{AEF5215D-FC5C-5EA5-9904-D007613C4783}"/>
              </a:ext>
            </a:extLst>
          </p:cNvPr>
          <p:cNvSpPr txBox="1"/>
          <p:nvPr/>
        </p:nvSpPr>
        <p:spPr>
          <a:xfrm>
            <a:off x="2933205" y="486888"/>
            <a:ext cx="2291938" cy="1163782"/>
          </a:xfrm>
          <a:prstGeom prst="rect">
            <a:avLst/>
          </a:prstGeom>
          <a:solidFill>
            <a:schemeClr val="bg2">
              <a:lumMod val="25000"/>
            </a:schemeClr>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F6AC9F82-0E52-8D14-4391-AF500DB55261}"/>
              </a:ext>
            </a:extLst>
          </p:cNvPr>
          <p:cNvSpPr txBox="1"/>
          <p:nvPr/>
        </p:nvSpPr>
        <p:spPr>
          <a:xfrm>
            <a:off x="5225143" y="866899"/>
            <a:ext cx="1435220" cy="1472540"/>
          </a:xfrm>
          <a:prstGeom prst="rect">
            <a:avLst/>
          </a:prstGeom>
          <a:solidFill>
            <a:schemeClr val="bg2">
              <a:lumMod val="25000"/>
            </a:schemeClr>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785134F8-4DE6-B63B-3A6E-041FE78A85C2}"/>
              </a:ext>
            </a:extLst>
          </p:cNvPr>
          <p:cNvSpPr txBox="1"/>
          <p:nvPr/>
        </p:nvSpPr>
        <p:spPr>
          <a:xfrm>
            <a:off x="6590806" y="308758"/>
            <a:ext cx="1377538" cy="2161310"/>
          </a:xfrm>
          <a:prstGeom prst="rect">
            <a:avLst/>
          </a:prstGeom>
          <a:solidFill>
            <a:schemeClr val="bg2">
              <a:lumMod val="25000"/>
            </a:schemeClr>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7EEF899D-6C1B-1965-C300-B5D8B80D603F}"/>
              </a:ext>
            </a:extLst>
          </p:cNvPr>
          <p:cNvSpPr txBox="1"/>
          <p:nvPr/>
        </p:nvSpPr>
        <p:spPr>
          <a:xfrm>
            <a:off x="8170223" y="2060369"/>
            <a:ext cx="2113808" cy="706582"/>
          </a:xfrm>
          <a:prstGeom prst="rect">
            <a:avLst/>
          </a:prstGeom>
          <a:solidFill>
            <a:schemeClr val="bg2">
              <a:lumMod val="25000"/>
            </a:schemeClr>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545B9C24-84C8-314F-A988-C053501188A1}"/>
              </a:ext>
            </a:extLst>
          </p:cNvPr>
          <p:cNvSpPr txBox="1"/>
          <p:nvPr/>
        </p:nvSpPr>
        <p:spPr>
          <a:xfrm>
            <a:off x="9999023" y="1033153"/>
            <a:ext cx="688769" cy="736270"/>
          </a:xfrm>
          <a:prstGeom prst="rect">
            <a:avLst/>
          </a:prstGeom>
          <a:solidFill>
            <a:schemeClr val="bg2">
              <a:lumMod val="25000"/>
            </a:schemeClr>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D69D788C-4D9F-EE11-29A0-A930E4F23730}"/>
              </a:ext>
            </a:extLst>
          </p:cNvPr>
          <p:cNvSpPr txBox="1"/>
          <p:nvPr/>
        </p:nvSpPr>
        <p:spPr>
          <a:xfrm>
            <a:off x="4892634" y="1033153"/>
            <a:ext cx="3693225" cy="617517"/>
          </a:xfrm>
          <a:prstGeom prst="rect">
            <a:avLst/>
          </a:prstGeom>
          <a:solidFill>
            <a:schemeClr val="bg2">
              <a:lumMod val="25000"/>
            </a:schemeClr>
          </a:solidFill>
        </p:spPr>
        <p:txBody>
          <a:bodyPr wrap="square" rtlCol="0">
            <a:spAutoFit/>
          </a:bodyPr>
          <a:lstStyle/>
          <a:p>
            <a:endParaRPr lang="en-US" dirty="0"/>
          </a:p>
        </p:txBody>
      </p:sp>
      <p:sp>
        <p:nvSpPr>
          <p:cNvPr id="9" name="TextBox 8">
            <a:extLst>
              <a:ext uri="{FF2B5EF4-FFF2-40B4-BE49-F238E27FC236}">
                <a16:creationId xmlns:a16="http://schemas.microsoft.com/office/drawing/2014/main" id="{5022B7E8-DCFB-2B2E-BD29-CFABFFF9B100}"/>
              </a:ext>
            </a:extLst>
          </p:cNvPr>
          <p:cNvSpPr txBox="1"/>
          <p:nvPr/>
        </p:nvSpPr>
        <p:spPr>
          <a:xfrm>
            <a:off x="7968344" y="2339439"/>
            <a:ext cx="534388" cy="890649"/>
          </a:xfrm>
          <a:prstGeom prst="rect">
            <a:avLst/>
          </a:prstGeom>
          <a:solidFill>
            <a:schemeClr val="bg2">
              <a:lumMod val="25000"/>
            </a:schemeClr>
          </a:solidFill>
        </p:spPr>
        <p:txBody>
          <a:bodyPr wrap="square" rtlCol="0">
            <a:spAutoFit/>
          </a:bodyPr>
          <a:lstStyle/>
          <a:p>
            <a:endParaRPr lang="en-US" dirty="0"/>
          </a:p>
        </p:txBody>
      </p:sp>
    </p:spTree>
    <p:extLst>
      <p:ext uri="{BB962C8B-B14F-4D97-AF65-F5344CB8AC3E}">
        <p14:creationId xmlns:p14="http://schemas.microsoft.com/office/powerpoint/2010/main" val="194254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9428B1-1118-313D-9E6F-C36C600D5D6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3174"/>
            <a:ext cx="12197652" cy="6854825"/>
          </a:xfrm>
          <a:prstGeom prst="rect">
            <a:avLst/>
          </a:prstGeom>
        </p:spPr>
      </p:pic>
    </p:spTree>
    <p:extLst>
      <p:ext uri="{BB962C8B-B14F-4D97-AF65-F5344CB8AC3E}">
        <p14:creationId xmlns:p14="http://schemas.microsoft.com/office/powerpoint/2010/main" val="202379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No matter how hard the effort to deny it, 	attendance is an indication of faithfulness.</a:t>
            </a:r>
          </a:p>
          <a:p>
            <a:endParaRPr lang="en-US" sz="2000" b="1" dirty="0"/>
          </a:p>
          <a:p>
            <a:r>
              <a:rPr lang="en-US" sz="4000" b="1" dirty="0"/>
              <a:t>	No matter how many excuses are made, the lack of 	attendance is an indication of disinterest.</a:t>
            </a:r>
          </a:p>
          <a:p>
            <a:endParaRPr lang="en-US" sz="2000" b="1" dirty="0"/>
          </a:p>
          <a:p>
            <a:r>
              <a:rPr lang="en-US" sz="4000" b="1" dirty="0"/>
              <a:t>	</a:t>
            </a:r>
          </a:p>
          <a:p>
            <a:endParaRPr lang="en-US" sz="4000" b="1" dirty="0"/>
          </a:p>
          <a:p>
            <a:endParaRPr lang="en-US" sz="4000" b="1" dirty="0"/>
          </a:p>
          <a:p>
            <a:endParaRPr lang="en-US" sz="4000" b="1" dirty="0"/>
          </a:p>
        </p:txBody>
      </p:sp>
    </p:spTree>
    <p:extLst>
      <p:ext uri="{BB962C8B-B14F-4D97-AF65-F5344CB8AC3E}">
        <p14:creationId xmlns:p14="http://schemas.microsoft.com/office/powerpoint/2010/main" val="118683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a:p>
            <a:pPr algn="ctr"/>
            <a:endParaRPr lang="en-US" sz="1000" dirty="0">
              <a:solidFill>
                <a:schemeClr val="bg1"/>
              </a:solidFill>
            </a:endParaRP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No matter how hard the effort to deny it, 	attendance is an indication of faithfulness.</a:t>
            </a:r>
          </a:p>
          <a:p>
            <a:endParaRPr lang="en-US" sz="2000" b="1" dirty="0"/>
          </a:p>
          <a:p>
            <a:r>
              <a:rPr lang="en-US" sz="4000" b="1" dirty="0"/>
              <a:t>	No matter how many excuses are made, the lack of 	attendance is an indication of disinterest.</a:t>
            </a:r>
          </a:p>
          <a:p>
            <a:endParaRPr lang="en-US" sz="2000" b="1" dirty="0"/>
          </a:p>
          <a:p>
            <a:r>
              <a:rPr lang="en-US" sz="4000" b="1" dirty="0"/>
              <a:t>	No matter where the blame is placed, the failure to 	be at the assembly with the saints is a matter of 	one’s own choice.</a:t>
            </a:r>
          </a:p>
          <a:p>
            <a:endParaRPr lang="en-US" sz="4000" b="1" dirty="0"/>
          </a:p>
        </p:txBody>
      </p:sp>
    </p:spTree>
    <p:extLst>
      <p:ext uri="{BB962C8B-B14F-4D97-AF65-F5344CB8AC3E}">
        <p14:creationId xmlns:p14="http://schemas.microsoft.com/office/powerpoint/2010/main" val="338949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632311"/>
          </a:xfrm>
          <a:prstGeom prst="rect">
            <a:avLst/>
          </a:prstGeom>
          <a:blipFill dpi="0" rotWithShape="1">
            <a:blip r:embed="rId4">
              <a:alphaModFix amt="75000"/>
            </a:blip>
            <a:srcRect/>
            <a:tile tx="0" ty="0" sx="100000" sy="100000" flip="none" algn="tl"/>
          </a:blipFill>
        </p:spPr>
        <p:txBody>
          <a:bodyPr wrap="square" rtlCol="0">
            <a:spAutoFit/>
          </a:bodyPr>
          <a:lstStyle/>
          <a:p>
            <a:r>
              <a:rPr lang="en-US" sz="4000" b="1" dirty="0"/>
              <a:t>    	</a:t>
            </a:r>
          </a:p>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31996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816977"/>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I rob the </a:t>
            </a:r>
            <a:r>
              <a:rPr lang="en-US" sz="4000" b="1" dirty="0">
                <a:solidFill>
                  <a:srgbClr val="C00000"/>
                </a:solidFill>
              </a:rPr>
              <a:t>congregation</a:t>
            </a:r>
            <a:r>
              <a:rPr lang="en-US" sz="4000" b="1" dirty="0"/>
              <a:t> of my influence</a:t>
            </a:r>
          </a:p>
          <a:p>
            <a:endParaRPr lang="en-US" sz="2000" b="1" dirty="0"/>
          </a:p>
          <a:p>
            <a:r>
              <a:rPr lang="en-US" sz="4000" b="1" dirty="0"/>
              <a:t>	</a:t>
            </a:r>
          </a:p>
          <a:p>
            <a:endParaRPr lang="en-US" sz="4000" b="1" dirty="0"/>
          </a:p>
          <a:p>
            <a:endParaRPr lang="en-US" sz="4000" b="1" dirty="0"/>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3796841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6124754"/>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I rob the </a:t>
            </a:r>
            <a:r>
              <a:rPr lang="en-US" sz="4000" b="1" dirty="0">
                <a:solidFill>
                  <a:srgbClr val="C00000"/>
                </a:solidFill>
              </a:rPr>
              <a:t>congregation</a:t>
            </a:r>
            <a:r>
              <a:rPr lang="en-US" sz="4000" b="1" dirty="0"/>
              <a:t> of my influence</a:t>
            </a:r>
          </a:p>
          <a:p>
            <a:endParaRPr lang="en-US" sz="2000" b="1" dirty="0"/>
          </a:p>
          <a:p>
            <a:r>
              <a:rPr lang="en-US" sz="4000" b="1" dirty="0"/>
              <a:t>	I rob </a:t>
            </a:r>
            <a:r>
              <a:rPr lang="en-US" sz="4000" b="1" dirty="0">
                <a:solidFill>
                  <a:srgbClr val="C00000"/>
                </a:solidFill>
              </a:rPr>
              <a:t>others</a:t>
            </a:r>
            <a:r>
              <a:rPr lang="en-US" sz="4000" b="1" dirty="0"/>
              <a:t> of my encouragement</a:t>
            </a:r>
          </a:p>
          <a:p>
            <a:endParaRPr lang="en-US" sz="2000" b="1" dirty="0"/>
          </a:p>
          <a:p>
            <a:r>
              <a:rPr lang="en-US" sz="4000" b="1" dirty="0"/>
              <a:t>	</a:t>
            </a:r>
          </a:p>
          <a:p>
            <a:endParaRPr lang="en-US" sz="4000" b="1" dirty="0"/>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306189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5816977"/>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I rob the </a:t>
            </a:r>
            <a:r>
              <a:rPr lang="en-US" sz="4000" b="1" dirty="0">
                <a:solidFill>
                  <a:srgbClr val="C00000"/>
                </a:solidFill>
              </a:rPr>
              <a:t>congregation</a:t>
            </a:r>
            <a:r>
              <a:rPr lang="en-US" sz="4000" b="1" dirty="0"/>
              <a:t> of my influence</a:t>
            </a:r>
          </a:p>
          <a:p>
            <a:endParaRPr lang="en-US" sz="2000" b="1" dirty="0"/>
          </a:p>
          <a:p>
            <a:r>
              <a:rPr lang="en-US" sz="4000" b="1" dirty="0"/>
              <a:t>	I rob </a:t>
            </a:r>
            <a:r>
              <a:rPr lang="en-US" sz="4000" b="1" dirty="0">
                <a:solidFill>
                  <a:srgbClr val="C00000"/>
                </a:solidFill>
              </a:rPr>
              <a:t>others</a:t>
            </a:r>
            <a:r>
              <a:rPr lang="en-US" sz="4000" b="1" dirty="0"/>
              <a:t> of my encouragement</a:t>
            </a:r>
          </a:p>
          <a:p>
            <a:endParaRPr lang="en-US" sz="2000" b="1" dirty="0"/>
          </a:p>
          <a:p>
            <a:r>
              <a:rPr lang="en-US" sz="4000" b="1" dirty="0"/>
              <a:t>	I rob </a:t>
            </a:r>
            <a:r>
              <a:rPr lang="en-US" sz="4000" b="1" dirty="0">
                <a:solidFill>
                  <a:srgbClr val="C00000"/>
                </a:solidFill>
              </a:rPr>
              <a:t>myself</a:t>
            </a:r>
            <a:r>
              <a:rPr lang="en-US" sz="4000" b="1" dirty="0"/>
              <a:t> of personal edification</a:t>
            </a:r>
          </a:p>
          <a:p>
            <a:endParaRPr lang="en-US" sz="2000" b="1" dirty="0"/>
          </a:p>
          <a:p>
            <a:r>
              <a:rPr lang="en-US" sz="4000" b="1" dirty="0"/>
              <a:t>	</a:t>
            </a:r>
          </a:p>
          <a:p>
            <a:endParaRPr lang="en-US" sz="4000" b="1" dirty="0"/>
          </a:p>
          <a:p>
            <a:endParaRPr lang="en-US" sz="4000" b="1" dirty="0"/>
          </a:p>
          <a:p>
            <a:endParaRPr lang="en-US" sz="4000" b="1" dirty="0"/>
          </a:p>
        </p:txBody>
      </p:sp>
    </p:spTree>
    <p:extLst>
      <p:ext uri="{BB962C8B-B14F-4D97-AF65-F5344CB8AC3E}">
        <p14:creationId xmlns:p14="http://schemas.microsoft.com/office/powerpoint/2010/main" val="424194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4533913-5903-8794-BC44-4A0779B76E8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525" y="28576"/>
            <a:ext cx="12182475" cy="6834788"/>
          </a:xfrm>
          <a:prstGeom prst="rect">
            <a:avLst/>
          </a:prstGeom>
          <a:solidFill>
            <a:schemeClr val="accent2">
              <a:lumMod val="75000"/>
            </a:schemeClr>
          </a:solidFill>
        </p:spPr>
      </p:pic>
      <p:sp>
        <p:nvSpPr>
          <p:cNvPr id="7" name="TextBox 6">
            <a:extLst>
              <a:ext uri="{FF2B5EF4-FFF2-40B4-BE49-F238E27FC236}">
                <a16:creationId xmlns:a16="http://schemas.microsoft.com/office/drawing/2014/main" id="{BFB23967-0C81-C3E7-B862-C0497BF7DA13}"/>
              </a:ext>
            </a:extLst>
          </p:cNvPr>
          <p:cNvSpPr txBox="1"/>
          <p:nvPr/>
        </p:nvSpPr>
        <p:spPr>
          <a:xfrm>
            <a:off x="9524" y="28576"/>
            <a:ext cx="12182475" cy="1015663"/>
          </a:xfrm>
          <a:prstGeom prst="rect">
            <a:avLst/>
          </a:prstGeom>
          <a:solidFill>
            <a:schemeClr val="accent2">
              <a:lumMod val="75000"/>
              <a:alpha val="61000"/>
            </a:schemeClr>
          </a:solidFill>
        </p:spPr>
        <p:txBody>
          <a:bodyPr wrap="square" rtlCol="0">
            <a:spAutoFit/>
          </a:bodyPr>
          <a:lstStyle/>
          <a:p>
            <a:pPr algn="ctr"/>
            <a:endParaRPr lang="en-US" sz="1000" dirty="0">
              <a:solidFill>
                <a:schemeClr val="bg1"/>
              </a:solidFill>
            </a:endParaRPr>
          </a:p>
          <a:p>
            <a:pPr algn="ctr"/>
            <a:r>
              <a:rPr lang="en-US" sz="4000" b="1" dirty="0">
                <a:solidFill>
                  <a:schemeClr val="bg1"/>
                </a:solidFill>
              </a:rPr>
              <a:t>What Happens When I Don’t Assemble?</a:t>
            </a:r>
          </a:p>
          <a:p>
            <a:pPr algn="ctr"/>
            <a:r>
              <a:rPr lang="en-US" sz="1000" dirty="0">
                <a:solidFill>
                  <a:schemeClr val="bg1"/>
                </a:solidFill>
              </a:rPr>
              <a:t> </a:t>
            </a:r>
          </a:p>
        </p:txBody>
      </p:sp>
      <p:sp>
        <p:nvSpPr>
          <p:cNvPr id="8" name="TextBox 7">
            <a:extLst>
              <a:ext uri="{FF2B5EF4-FFF2-40B4-BE49-F238E27FC236}">
                <a16:creationId xmlns:a16="http://schemas.microsoft.com/office/drawing/2014/main" id="{2B154307-85D0-4EF1-D5B3-5A3947907DAD}"/>
              </a:ext>
            </a:extLst>
          </p:cNvPr>
          <p:cNvSpPr txBox="1"/>
          <p:nvPr/>
        </p:nvSpPr>
        <p:spPr>
          <a:xfrm>
            <a:off x="9524" y="1257300"/>
            <a:ext cx="12182476" cy="6124754"/>
          </a:xfrm>
          <a:prstGeom prst="rect">
            <a:avLst/>
          </a:prstGeom>
          <a:blipFill dpi="0" rotWithShape="1">
            <a:blip r:embed="rId4">
              <a:alphaModFix amt="75000"/>
            </a:blip>
            <a:srcRect/>
            <a:tile tx="0" ty="0" sx="100000" sy="100000" flip="none" algn="tl"/>
          </a:blipFill>
        </p:spPr>
        <p:txBody>
          <a:bodyPr wrap="square" rtlCol="0">
            <a:spAutoFit/>
          </a:bodyPr>
          <a:lstStyle/>
          <a:p>
            <a:r>
              <a:rPr lang="en-US" sz="3200" b="1" dirty="0"/>
              <a:t>  </a:t>
            </a:r>
            <a:r>
              <a:rPr lang="en-US" sz="2000" b="1" dirty="0"/>
              <a:t>	</a:t>
            </a:r>
          </a:p>
          <a:p>
            <a:r>
              <a:rPr lang="en-US" sz="4000" b="1" dirty="0"/>
              <a:t>	I rob the </a:t>
            </a:r>
            <a:r>
              <a:rPr lang="en-US" sz="4000" b="1" dirty="0">
                <a:solidFill>
                  <a:srgbClr val="C00000"/>
                </a:solidFill>
              </a:rPr>
              <a:t>congregation</a:t>
            </a:r>
            <a:r>
              <a:rPr lang="en-US" sz="4000" b="1" dirty="0"/>
              <a:t> of my influence</a:t>
            </a:r>
          </a:p>
          <a:p>
            <a:endParaRPr lang="en-US" sz="2000" b="1" dirty="0"/>
          </a:p>
          <a:p>
            <a:r>
              <a:rPr lang="en-US" sz="4000" b="1" dirty="0"/>
              <a:t>	I rob </a:t>
            </a:r>
            <a:r>
              <a:rPr lang="en-US" sz="4000" b="1" dirty="0">
                <a:solidFill>
                  <a:srgbClr val="C00000"/>
                </a:solidFill>
              </a:rPr>
              <a:t>others</a:t>
            </a:r>
            <a:r>
              <a:rPr lang="en-US" sz="4000" b="1" dirty="0"/>
              <a:t> of my encouragement</a:t>
            </a:r>
          </a:p>
          <a:p>
            <a:endParaRPr lang="en-US" sz="2000" b="1" dirty="0"/>
          </a:p>
          <a:p>
            <a:r>
              <a:rPr lang="en-US" sz="4000" b="1" dirty="0"/>
              <a:t>	I rob </a:t>
            </a:r>
            <a:r>
              <a:rPr lang="en-US" sz="4000" b="1" dirty="0">
                <a:solidFill>
                  <a:srgbClr val="C00000"/>
                </a:solidFill>
              </a:rPr>
              <a:t>myself</a:t>
            </a:r>
            <a:r>
              <a:rPr lang="en-US" sz="4000" b="1" dirty="0"/>
              <a:t> of personal edification</a:t>
            </a:r>
          </a:p>
          <a:p>
            <a:endParaRPr lang="en-US" sz="2000" b="1" dirty="0"/>
          </a:p>
          <a:p>
            <a:r>
              <a:rPr lang="en-US" sz="4000" b="1" dirty="0"/>
              <a:t>	I rob </a:t>
            </a:r>
            <a:r>
              <a:rPr lang="en-US" sz="4000" b="1" dirty="0">
                <a:solidFill>
                  <a:srgbClr val="C00000"/>
                </a:solidFill>
              </a:rPr>
              <a:t>my family </a:t>
            </a:r>
            <a:r>
              <a:rPr lang="en-US" sz="4000" b="1" dirty="0"/>
              <a:t>of learning lesson of commitment</a:t>
            </a:r>
          </a:p>
          <a:p>
            <a:endParaRPr lang="en-US" sz="2000" b="1" dirty="0"/>
          </a:p>
          <a:p>
            <a:r>
              <a:rPr lang="en-US" sz="4000" b="1" dirty="0"/>
              <a:t>	</a:t>
            </a:r>
          </a:p>
          <a:p>
            <a:endParaRPr lang="en-US" sz="4000" b="1" dirty="0"/>
          </a:p>
          <a:p>
            <a:endParaRPr lang="en-US" sz="4000" b="1" dirty="0"/>
          </a:p>
        </p:txBody>
      </p:sp>
    </p:spTree>
    <p:extLst>
      <p:ext uri="{BB962C8B-B14F-4D97-AF65-F5344CB8AC3E}">
        <p14:creationId xmlns:p14="http://schemas.microsoft.com/office/powerpoint/2010/main" val="409110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7093</TotalTime>
  <Words>693</Words>
  <Application>Microsoft Macintosh PowerPoint</Application>
  <PresentationFormat>Widescreen</PresentationFormat>
  <Paragraphs>207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Dewey Marrs</dc:creator>
  <cp:lastModifiedBy>Dewey Marrs</cp:lastModifiedBy>
  <cp:revision>15</cp:revision>
  <dcterms:created xsi:type="dcterms:W3CDTF">2024-01-02T05:24:14Z</dcterms:created>
  <dcterms:modified xsi:type="dcterms:W3CDTF">2024-01-07T03:38:00Z</dcterms:modified>
</cp:coreProperties>
</file>